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88" r:id="rId2"/>
    <p:sldId id="256" r:id="rId3"/>
    <p:sldId id="289" r:id="rId4"/>
    <p:sldId id="283" r:id="rId5"/>
    <p:sldId id="290" r:id="rId6"/>
    <p:sldId id="284" r:id="rId7"/>
    <p:sldId id="286" r:id="rId8"/>
    <p:sldId id="285" r:id="rId9"/>
    <p:sldId id="291" r:id="rId10"/>
    <p:sldId id="306" r:id="rId11"/>
    <p:sldId id="293" r:id="rId12"/>
    <p:sldId id="296" r:id="rId13"/>
    <p:sldId id="297" r:id="rId14"/>
    <p:sldId id="294" r:id="rId15"/>
    <p:sldId id="298" r:id="rId16"/>
    <p:sldId id="307" r:id="rId17"/>
    <p:sldId id="257" r:id="rId18"/>
    <p:sldId id="258" r:id="rId19"/>
    <p:sldId id="299" r:id="rId20"/>
    <p:sldId id="300" r:id="rId21"/>
    <p:sldId id="301" r:id="rId22"/>
    <p:sldId id="265" r:id="rId23"/>
    <p:sldId id="266" r:id="rId24"/>
    <p:sldId id="267" r:id="rId25"/>
    <p:sldId id="268" r:id="rId26"/>
    <p:sldId id="270" r:id="rId27"/>
    <p:sldId id="271" r:id="rId28"/>
    <p:sldId id="276" r:id="rId29"/>
    <p:sldId id="277" r:id="rId30"/>
    <p:sldId id="302" r:id="rId31"/>
    <p:sldId id="278" r:id="rId32"/>
    <p:sldId id="303" r:id="rId33"/>
    <p:sldId id="321" r:id="rId34"/>
    <p:sldId id="322" r:id="rId35"/>
    <p:sldId id="279" r:id="rId36"/>
    <p:sldId id="308" r:id="rId37"/>
    <p:sldId id="280" r:id="rId38"/>
    <p:sldId id="281" r:id="rId39"/>
    <p:sldId id="304" r:id="rId40"/>
    <p:sldId id="305" r:id="rId41"/>
    <p:sldId id="316" r:id="rId42"/>
    <p:sldId id="317" r:id="rId43"/>
    <p:sldId id="318" r:id="rId44"/>
    <p:sldId id="319" r:id="rId45"/>
    <p:sldId id="320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64" autoAdjust="0"/>
  </p:normalViewPr>
  <p:slideViewPr>
    <p:cSldViewPr snapToGrid="0">
      <p:cViewPr varScale="1">
        <p:scale>
          <a:sx n="110" d="100"/>
          <a:sy n="110" d="100"/>
        </p:scale>
        <p:origin x="6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3280-195B-4175-B2A5-63BCF5C329B2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EA82-894E-40E9-AD21-9B6A149C9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00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3280-195B-4175-B2A5-63BCF5C329B2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EA82-894E-40E9-AD21-9B6A149C9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7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3280-195B-4175-B2A5-63BCF5C329B2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EA82-894E-40E9-AD21-9B6A149C9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27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3280-195B-4175-B2A5-63BCF5C329B2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EA82-894E-40E9-AD21-9B6A149C9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3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3280-195B-4175-B2A5-63BCF5C329B2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EA82-894E-40E9-AD21-9B6A149C9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36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3280-195B-4175-B2A5-63BCF5C329B2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EA82-894E-40E9-AD21-9B6A149C9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18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3280-195B-4175-B2A5-63BCF5C329B2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EA82-894E-40E9-AD21-9B6A149C9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05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3280-195B-4175-B2A5-63BCF5C329B2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EA82-894E-40E9-AD21-9B6A149C9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3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3280-195B-4175-B2A5-63BCF5C329B2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EA82-894E-40E9-AD21-9B6A149C9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10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3280-195B-4175-B2A5-63BCF5C329B2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EA82-894E-40E9-AD21-9B6A149C9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58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3280-195B-4175-B2A5-63BCF5C329B2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EA82-894E-40E9-AD21-9B6A149C9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2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93280-195B-4175-B2A5-63BCF5C329B2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9EA82-894E-40E9-AD21-9B6A149C9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5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بسم الله با فونت زیبا font ziba besm alla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67" y="204717"/>
            <a:ext cx="11450472" cy="666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90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29301"/>
            <a:ext cx="10515600" cy="37476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96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؟</a:t>
            </a:r>
          </a:p>
          <a:p>
            <a:pPr marL="0" indent="0" algn="ctr">
              <a:buNone/>
            </a:pPr>
            <a:r>
              <a:rPr lang="fa-IR" sz="96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؟ ؟</a:t>
            </a:r>
            <a:endParaRPr lang="en-US" sz="96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726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+mn-lt"/>
              </a:rPr>
              <a:t>LAB TEST</a:t>
            </a:r>
            <a:endParaRPr lang="en-US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WBC   8.4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HB    10.7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RBC   3.78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MCV   79.9</a:t>
            </a:r>
          </a:p>
          <a:p>
            <a:r>
              <a:rPr lang="en-US" dirty="0" smtClean="0"/>
              <a:t>RDW  12.2</a:t>
            </a:r>
            <a:endParaRPr lang="fa-IR" dirty="0" smtClean="0"/>
          </a:p>
          <a:p>
            <a:r>
              <a:rPr lang="en-US" dirty="0" err="1" smtClean="0"/>
              <a:t>Plt</a:t>
            </a:r>
            <a:r>
              <a:rPr lang="en-US" dirty="0" smtClean="0"/>
              <a:t>   311</a:t>
            </a:r>
          </a:p>
          <a:p>
            <a:r>
              <a:rPr lang="en-US" dirty="0" err="1" smtClean="0"/>
              <a:t>Ure</a:t>
            </a:r>
            <a:r>
              <a:rPr lang="en-US" dirty="0" smtClean="0"/>
              <a:t>    22</a:t>
            </a:r>
          </a:p>
          <a:p>
            <a:r>
              <a:rPr lang="en-US" dirty="0" smtClean="0"/>
              <a:t>Cr    0.7</a:t>
            </a:r>
            <a:endParaRPr lang="fa-IR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HBA1C    11.38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FBS   193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BS    290</a:t>
            </a:r>
          </a:p>
          <a:p>
            <a:r>
              <a:rPr lang="en-US" dirty="0" smtClean="0"/>
              <a:t>ESR   24</a:t>
            </a:r>
          </a:p>
          <a:p>
            <a:r>
              <a:rPr lang="en-US" dirty="0" smtClean="0"/>
              <a:t>NA   134</a:t>
            </a:r>
          </a:p>
          <a:p>
            <a:r>
              <a:rPr lang="en-US" dirty="0" smtClean="0"/>
              <a:t>K  4.8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484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797" y="365124"/>
            <a:ext cx="11341290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06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11791666" cy="632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48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30" y="0"/>
            <a:ext cx="11900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92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Clr>
                <a:srgbClr val="FF0000"/>
              </a:buClr>
            </a:pPr>
            <a:r>
              <a:rPr lang="fa-IR" sz="4000" dirty="0" smtClean="0">
                <a:cs typeface="B Nazanin" panose="00000400000000000000" pitchFamily="2" charset="-78"/>
              </a:rPr>
              <a:t>با توجه به عدم پاسخ به درمان دارویی، بیمار کاندید آمپوتاسیون شد </a:t>
            </a:r>
          </a:p>
          <a:p>
            <a:pPr algn="r" rtl="1">
              <a:buClr>
                <a:srgbClr val="FF0000"/>
              </a:buClr>
            </a:pPr>
            <a:r>
              <a:rPr lang="fa-IR" sz="4000" dirty="0" smtClean="0">
                <a:cs typeface="B Nazanin" panose="00000400000000000000" pitchFamily="2" charset="-78"/>
              </a:rPr>
              <a:t>انگشت دوم آمپوته شد</a:t>
            </a:r>
          </a:p>
          <a:p>
            <a:pPr algn="r" rtl="1">
              <a:buClr>
                <a:srgbClr val="FF0000"/>
              </a:buClr>
            </a:pPr>
            <a:r>
              <a:rPr lang="fa-IR" sz="4000" dirty="0" smtClean="0">
                <a:cs typeface="B Nazanin" panose="00000400000000000000" pitchFamily="2" charset="-78"/>
              </a:rPr>
              <a:t>یک ماه بعد مجدد به علت ادامه ترشحات چرکی مراجعه کرد </a:t>
            </a:r>
          </a:p>
          <a:p>
            <a:pPr algn="r" rtl="1">
              <a:buClr>
                <a:srgbClr val="FF0000"/>
              </a:buClr>
            </a:pPr>
            <a:r>
              <a:rPr lang="fa-IR" sz="4000" dirty="0" smtClean="0">
                <a:cs typeface="B Nazanin" panose="00000400000000000000" pitchFamily="2" charset="-78"/>
              </a:rPr>
              <a:t>با تشخیص استئومیلیت مجددا عمل آمپوتاسیون در انگشت اول نیزانجام گردید</a:t>
            </a:r>
            <a:endParaRPr lang="en-US" sz="4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0111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439" y="1719618"/>
            <a:ext cx="10515600" cy="36111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RISK </a:t>
            </a:r>
            <a:r>
              <a:rPr lang="en-US" sz="88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FACTORS</a:t>
            </a:r>
            <a:endParaRPr lang="fa-IR" sz="8800" b="1" dirty="0" smtClean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fa-IR" sz="88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؟؟</a:t>
            </a:r>
            <a:r>
              <a:rPr lang="en-US" sz="8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 </a:t>
            </a:r>
            <a:endParaRPr lang="en-US" sz="8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4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+mn-lt"/>
              </a:rPr>
              <a:t>RISK FACTORS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24835"/>
            <a:ext cx="10515600" cy="3652127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z="3200" dirty="0" smtClean="0"/>
              <a:t>Previous </a:t>
            </a:r>
            <a:r>
              <a:rPr lang="en-US" sz="3200" dirty="0"/>
              <a:t>foot ulceration</a:t>
            </a:r>
          </a:p>
          <a:p>
            <a:pPr>
              <a:buClr>
                <a:srgbClr val="FF0000"/>
              </a:buClr>
            </a:pPr>
            <a:r>
              <a:rPr lang="en-US" sz="3200" dirty="0" smtClean="0"/>
              <a:t>Neuropathy </a:t>
            </a:r>
            <a:r>
              <a:rPr lang="en-US" sz="3200" dirty="0"/>
              <a:t>(loss of protective sensation)</a:t>
            </a:r>
          </a:p>
          <a:p>
            <a:pPr>
              <a:buClr>
                <a:srgbClr val="FF0000"/>
              </a:buClr>
            </a:pPr>
            <a:r>
              <a:rPr lang="en-US" sz="3200" dirty="0" smtClean="0"/>
              <a:t>Foot </a:t>
            </a:r>
            <a:r>
              <a:rPr lang="en-US" sz="3200" dirty="0"/>
              <a:t>deformity</a:t>
            </a:r>
          </a:p>
          <a:p>
            <a:pPr>
              <a:buClr>
                <a:srgbClr val="FF0000"/>
              </a:buClr>
            </a:pPr>
            <a:r>
              <a:rPr lang="en-US" sz="3200" dirty="0" smtClean="0"/>
              <a:t>Vascular </a:t>
            </a:r>
            <a:r>
              <a:rPr lang="en-US" sz="3200" dirty="0"/>
              <a:t>disease</a:t>
            </a:r>
          </a:p>
        </p:txBody>
      </p:sp>
    </p:spTree>
    <p:extLst>
      <p:ext uri="{BB962C8B-B14F-4D97-AF65-F5344CB8AC3E}">
        <p14:creationId xmlns:p14="http://schemas.microsoft.com/office/powerpoint/2010/main" val="2580434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latin typeface="+mn-lt"/>
              </a:rPr>
              <a:t>Grade</a:t>
            </a:r>
            <a:endParaRPr lang="en-US" sz="6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Grade </a:t>
            </a:r>
            <a:r>
              <a:rPr lang="en-US" sz="3600" dirty="0">
                <a:solidFill>
                  <a:srgbClr val="FF0000"/>
                </a:solidFill>
              </a:rPr>
              <a:t>0: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Pre- or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postulcerative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618" y="2374710"/>
            <a:ext cx="5318078" cy="470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4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+mn-lt"/>
              </a:rPr>
              <a:t>Grade</a:t>
            </a:r>
            <a:endParaRPr lang="en-US" sz="5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2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Grade 1</a:t>
            </a:r>
            <a:r>
              <a:rPr lang="en-US" sz="3200" dirty="0"/>
              <a:t>: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Full-thickness ulcer not involving tendon, capsule, or bone 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042" y="3179928"/>
            <a:ext cx="5964071" cy="367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13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927309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Management of diabetic foot ulcers</a:t>
            </a:r>
            <a:br>
              <a:rPr lang="en-US" sz="8000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endParaRPr lang="en-US" sz="8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7658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+mn-lt"/>
              </a:rPr>
              <a:t>Grade</a:t>
            </a:r>
            <a:endParaRPr lang="en-US" sz="5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Grade 2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: Tendon or capsular involvement without bone palpable </a:t>
            </a:r>
          </a:p>
          <a:p>
            <a:pPr marL="0" indent="0">
              <a:buNone/>
            </a:pP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316" y="3302758"/>
            <a:ext cx="2852382" cy="2415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972" y="3302758"/>
            <a:ext cx="2802340" cy="241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03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+mn-lt"/>
              </a:rPr>
              <a:t>Grade</a:t>
            </a:r>
            <a:endParaRPr lang="en-US" sz="5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Grade 3</a:t>
            </a:r>
            <a:r>
              <a:rPr lang="en-US" sz="3200" dirty="0"/>
              <a:t>: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Probes to bone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C000"/>
                </a:solidFill>
              </a:rPr>
              <a:t>Stage:</a:t>
            </a:r>
          </a:p>
          <a:p>
            <a:pPr marL="0" indent="0">
              <a:buNone/>
            </a:pPr>
            <a:r>
              <a:rPr lang="en-US" dirty="0"/>
              <a:t>●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: </a:t>
            </a:r>
            <a:r>
              <a:rPr lang="en-US" dirty="0" smtClean="0"/>
              <a:t>Non infected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●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: Infected</a:t>
            </a:r>
          </a:p>
          <a:p>
            <a:pPr marL="0" indent="0">
              <a:buNone/>
            </a:pPr>
            <a:r>
              <a:rPr lang="en-US" dirty="0"/>
              <a:t>●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: Ischemic</a:t>
            </a:r>
          </a:p>
          <a:p>
            <a:pPr marL="0" indent="0">
              <a:buNone/>
            </a:pPr>
            <a:r>
              <a:rPr lang="en-US" dirty="0"/>
              <a:t>●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: Infected and </a:t>
            </a:r>
            <a:r>
              <a:rPr lang="en-US" dirty="0" smtClean="0"/>
              <a:t>ischemic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7206" y="3357349"/>
            <a:ext cx="2474794" cy="3500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848" y="3357349"/>
            <a:ext cx="2388357" cy="350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66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15" y="1170231"/>
            <a:ext cx="6523629" cy="543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53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54" y="736979"/>
            <a:ext cx="11354937" cy="543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68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80" y="365125"/>
            <a:ext cx="10809026" cy="599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93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45911"/>
            <a:ext cx="10515600" cy="600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05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+mn-lt"/>
              </a:rPr>
              <a:t>Follow-up care and ulcer prevention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74709"/>
            <a:ext cx="5180463" cy="3802253"/>
          </a:xfrm>
          <a:solidFill>
            <a:srgbClr val="CCFFFF"/>
          </a:solidFill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 remission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lifetime of visits </a:t>
            </a:r>
            <a:endParaRPr lang="en-US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risk </a:t>
            </a:r>
            <a:r>
              <a:rPr lang="en-US" dirty="0"/>
              <a:t>for severe </a:t>
            </a:r>
            <a:r>
              <a:rPr lang="en-US" dirty="0" smtClean="0"/>
              <a:t>recurrence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  </a:t>
            </a:r>
            <a:r>
              <a:rPr lang="en-US" dirty="0"/>
              <a:t>goals of long-term surveillance </a:t>
            </a:r>
            <a:endParaRPr lang="en-US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preventive </a:t>
            </a:r>
            <a:r>
              <a:rPr lang="en-US" dirty="0"/>
              <a:t>foot </a:t>
            </a:r>
            <a:r>
              <a:rPr lang="en-US" dirty="0" smtClean="0"/>
              <a:t>care</a:t>
            </a:r>
            <a:endParaRPr lang="fa-IR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fa-IR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374709"/>
            <a:ext cx="5181600" cy="3802254"/>
          </a:xfrm>
          <a:solidFill>
            <a:srgbClr val="CCFFFF"/>
          </a:solidFill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 ulcer formation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 avoiding poorly fitting </a:t>
            </a:r>
            <a:r>
              <a:rPr lang="en-US" dirty="0" smtClean="0"/>
              <a:t>shoes</a:t>
            </a:r>
            <a:endParaRPr lang="en-US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 not walking </a:t>
            </a:r>
            <a:r>
              <a:rPr lang="en-US" dirty="0" smtClean="0"/>
              <a:t>barefoot</a:t>
            </a:r>
            <a:endParaRPr lang="en-US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 and stopping </a:t>
            </a:r>
            <a:r>
              <a:rPr lang="en-US" dirty="0" smtClean="0"/>
              <a:t>smoking</a:t>
            </a:r>
            <a:endParaRPr lang="en-US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oral diabetes agents ( SGLT2 </a:t>
            </a:r>
            <a:r>
              <a:rPr lang="en-US" dirty="0" smtClean="0"/>
              <a:t>inhibitors)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004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+mn-lt"/>
              </a:rPr>
              <a:t>Categories of risk</a:t>
            </a:r>
            <a:endParaRPr lang="en-US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30" y="1690688"/>
            <a:ext cx="11546006" cy="5167311"/>
          </a:xfrm>
          <a:prstGeom prst="rect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5492473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dirty="0"/>
              <a:t>The examination should </a:t>
            </a:r>
            <a:r>
              <a:rPr lang="en-US" dirty="0" smtClean="0"/>
              <a:t>include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 </a:t>
            </a:r>
            <a:r>
              <a:rPr lang="en-US" dirty="0"/>
              <a:t>inspection of the </a:t>
            </a:r>
            <a:r>
              <a:rPr lang="en-US" dirty="0" smtClean="0"/>
              <a:t>skin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 </a:t>
            </a:r>
            <a:r>
              <a:rPr lang="en-US" dirty="0"/>
              <a:t>assessment of foot </a:t>
            </a:r>
            <a:r>
              <a:rPr lang="en-US" dirty="0" smtClean="0"/>
              <a:t>deformities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 </a:t>
            </a:r>
            <a:r>
              <a:rPr lang="en-US" dirty="0"/>
              <a:t>neurological assessment (10-g monofilament testing with at least one other assessment: pinprick, temperature, vibration</a:t>
            </a:r>
            <a:r>
              <a:rPr lang="en-US" dirty="0" smtClean="0"/>
              <a:t>)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 vascular </a:t>
            </a:r>
            <a:r>
              <a:rPr lang="en-US" dirty="0"/>
              <a:t>assessment, including pulses in the legs and </a:t>
            </a:r>
            <a:r>
              <a:rPr lang="en-US" dirty="0" smtClean="0"/>
              <a:t>feet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A </a:t>
            </a:r>
            <a:r>
              <a:rPr lang="en-US" dirty="0"/>
              <a:t>multidisciplinary approach is recommended for individuals with foot ulcers and high-risk feet </a:t>
            </a:r>
            <a:r>
              <a:rPr lang="en-US" dirty="0" smtClean="0"/>
              <a:t>( </a:t>
            </a:r>
            <a:r>
              <a:rPr lang="en-US" dirty="0"/>
              <a:t>dialysis patients and those with Charcot foot or prior ulcers or amputation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63" y="177421"/>
            <a:ext cx="11206347" cy="151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01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+mn-lt"/>
              </a:rPr>
              <a:t>Refer patients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0049"/>
            <a:ext cx="10515600" cy="3746914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dirty="0" smtClean="0"/>
              <a:t>smoker 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 </a:t>
            </a:r>
            <a:r>
              <a:rPr lang="en-US" dirty="0"/>
              <a:t>histories of prior lower-extremity </a:t>
            </a:r>
            <a:r>
              <a:rPr lang="en-US" dirty="0" smtClean="0"/>
              <a:t>complications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loss </a:t>
            </a:r>
            <a:r>
              <a:rPr lang="en-US" dirty="0"/>
              <a:t>of protective </a:t>
            </a:r>
            <a:r>
              <a:rPr lang="en-US" dirty="0" smtClean="0"/>
              <a:t>sensation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 </a:t>
            </a:r>
            <a:r>
              <a:rPr lang="en-US" dirty="0"/>
              <a:t>structural </a:t>
            </a:r>
            <a:r>
              <a:rPr lang="en-US" dirty="0" smtClean="0"/>
              <a:t>abnormalities 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  </a:t>
            </a:r>
            <a:r>
              <a:rPr lang="en-US" dirty="0"/>
              <a:t>peripheral arterial disease </a:t>
            </a:r>
            <a:endParaRPr lang="en-US" dirty="0" smtClean="0"/>
          </a:p>
          <a:p>
            <a:pPr marL="0" indent="0">
              <a:buClr>
                <a:srgbClr val="FF0000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282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11655"/>
          </a:xfrm>
        </p:spPr>
        <p:txBody>
          <a:bodyPr>
            <a:normAutofit/>
          </a:bodyPr>
          <a:lstStyle/>
          <a:p>
            <a:pPr rtl="1"/>
            <a:r>
              <a:rPr lang="fa-IR" sz="3600" dirty="0" smtClean="0">
                <a:latin typeface="+mn-lt"/>
                <a:cs typeface="B Nazanin" panose="00000400000000000000" pitchFamily="2" charset="-78"/>
              </a:rPr>
              <a:t>مدیریت پزشک خانواده در برخورد با زخم پای دیابتی</a:t>
            </a:r>
            <a:endParaRPr lang="en-US" sz="3600" dirty="0">
              <a:latin typeface="+mn-lt"/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34269"/>
            <a:ext cx="9144000" cy="3589361"/>
          </a:xfrm>
        </p:spPr>
        <p:txBody>
          <a:bodyPr>
            <a:noAutofit/>
          </a:bodyPr>
          <a:lstStyle/>
          <a:p>
            <a:r>
              <a:rPr lang="fa-IR" sz="3600" dirty="0" smtClean="0">
                <a:cs typeface="B Nazanin" panose="00000400000000000000" pitchFamily="2" charset="-78"/>
              </a:rPr>
              <a:t>استاد راهنما :</a:t>
            </a:r>
          </a:p>
          <a:p>
            <a:r>
              <a:rPr lang="fa-IR" sz="44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جناب آقای دکترحمید براهیمی  </a:t>
            </a:r>
            <a:endParaRPr lang="fa-IR" sz="4400" dirty="0">
              <a:solidFill>
                <a:srgbClr val="C00000"/>
              </a:solidFill>
              <a:cs typeface="B Nazanin" panose="00000400000000000000" pitchFamily="2" charset="-78"/>
            </a:endParaRPr>
          </a:p>
          <a:p>
            <a:r>
              <a:rPr lang="fa-IR" sz="44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 عضو هیئت علمی گروه پزشکی خانواده</a:t>
            </a:r>
          </a:p>
          <a:p>
            <a:endParaRPr lang="fa-IR" sz="3600" dirty="0" smtClean="0">
              <a:cs typeface="B Nazanin" panose="00000400000000000000" pitchFamily="2" charset="-78"/>
            </a:endParaRPr>
          </a:p>
          <a:p>
            <a:r>
              <a:rPr lang="fa-IR" sz="3200" dirty="0" smtClean="0">
                <a:cs typeface="B Nazanin" panose="00000400000000000000" pitchFamily="2" charset="-78"/>
              </a:rPr>
              <a:t>ارائه : بتول نامجو ، دستیار پزشکی خانواده</a:t>
            </a:r>
            <a:endParaRPr lang="en-US" sz="3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768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latin typeface="+mn-lt"/>
              </a:rPr>
              <a:t>Advise</a:t>
            </a:r>
            <a:endParaRPr lang="en-US" sz="6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92054"/>
            <a:ext cx="11353800" cy="4665945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</a:pPr>
            <a:r>
              <a:rPr lang="en-US" dirty="0" smtClean="0"/>
              <a:t>Provide </a:t>
            </a:r>
            <a:r>
              <a:rPr lang="en-US" dirty="0"/>
              <a:t>general preventive foot self-care education to all patients with </a:t>
            </a:r>
            <a:r>
              <a:rPr lang="en-US" dirty="0" smtClean="0"/>
              <a:t>diabetes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 </a:t>
            </a:r>
            <a:r>
              <a:rPr lang="en-US" dirty="0"/>
              <a:t>The use of specialized therapeutic footwear is recommended for high-risk patients with diabetes, including </a:t>
            </a:r>
            <a:r>
              <a:rPr lang="en-US" dirty="0" smtClean="0"/>
              <a:t>: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Those </a:t>
            </a:r>
            <a:r>
              <a:rPr lang="en-US" dirty="0"/>
              <a:t>with severe </a:t>
            </a:r>
            <a:r>
              <a:rPr lang="en-US" dirty="0" smtClean="0"/>
              <a:t>neuropathy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Foot deformities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 Ulcers 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Callous formation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 Poor </a:t>
            </a:r>
            <a:r>
              <a:rPr lang="en-US" dirty="0"/>
              <a:t>peripheral </a:t>
            </a:r>
            <a:r>
              <a:rPr lang="en-US" dirty="0" smtClean="0"/>
              <a:t>circulation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  History </a:t>
            </a:r>
            <a:r>
              <a:rPr lang="en-US" dirty="0"/>
              <a:t>of </a:t>
            </a:r>
            <a:r>
              <a:rPr lang="en-US" dirty="0" smtClean="0"/>
              <a:t>amputation</a:t>
            </a:r>
            <a:endParaRPr lang="en-US" dirty="0"/>
          </a:p>
          <a:p>
            <a:pPr>
              <a:buClr>
                <a:srgbClr val="FF0000"/>
              </a:buClr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2334" y="4534421"/>
            <a:ext cx="3720230" cy="232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751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+mn-lt"/>
              </a:rPr>
              <a:t>Advise</a:t>
            </a:r>
            <a:endParaRPr lang="en-US" sz="5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z="3200" dirty="0" smtClean="0"/>
              <a:t> </a:t>
            </a:r>
            <a:r>
              <a:rPr lang="en-US" sz="3200" dirty="0"/>
              <a:t>Early </a:t>
            </a:r>
            <a:r>
              <a:rPr lang="en-US" sz="3200" dirty="0" smtClean="0"/>
              <a:t>treatment </a:t>
            </a:r>
            <a:r>
              <a:rPr lang="en-US" sz="3200" dirty="0"/>
              <a:t>of patients </a:t>
            </a:r>
            <a:r>
              <a:rPr lang="en-US" sz="3200" dirty="0" smtClean="0"/>
              <a:t>with</a:t>
            </a:r>
          </a:p>
          <a:p>
            <a:pPr>
              <a:buClr>
                <a:srgbClr val="FF0000"/>
              </a:buClr>
            </a:pPr>
            <a:r>
              <a:rPr lang="en-US" sz="3200" dirty="0" smtClean="0"/>
              <a:t> </a:t>
            </a:r>
            <a:r>
              <a:rPr lang="en-US" sz="3200" dirty="0"/>
              <a:t>diabetes and feet at risk for </a:t>
            </a:r>
            <a:r>
              <a:rPr lang="en-US" sz="3200" dirty="0" smtClean="0"/>
              <a:t>ulcers</a:t>
            </a:r>
          </a:p>
          <a:p>
            <a:pPr>
              <a:buClr>
                <a:srgbClr val="FF0000"/>
              </a:buClr>
            </a:pPr>
            <a:r>
              <a:rPr lang="en-US" sz="3200" dirty="0" smtClean="0"/>
              <a:t> </a:t>
            </a:r>
            <a:r>
              <a:rPr lang="en-US" sz="3200" dirty="0"/>
              <a:t>and amputations can delay or prevent adverse outcomes. 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7394257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FFFF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+mn-lt"/>
              </a:rPr>
              <a:t>Risk factors for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ulcers or amputations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CCFFFF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Poor glycemic control </a:t>
            </a:r>
          </a:p>
          <a:p>
            <a:pPr marL="0" indent="0">
              <a:buNone/>
            </a:pPr>
            <a:r>
              <a:rPr lang="en-US" dirty="0"/>
              <a:t>• Peripheral neuropathy with LOPS</a:t>
            </a:r>
          </a:p>
          <a:p>
            <a:pPr marL="0" indent="0">
              <a:buNone/>
            </a:pPr>
            <a:r>
              <a:rPr lang="en-US" dirty="0"/>
              <a:t> • Cigarette smoking</a:t>
            </a:r>
          </a:p>
          <a:p>
            <a:pPr marL="0" indent="0">
              <a:buNone/>
            </a:pPr>
            <a:r>
              <a:rPr lang="en-US" dirty="0"/>
              <a:t> • Foot deformities 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smtClean="0"/>
              <a:t>Pre ulcerative </a:t>
            </a:r>
            <a:r>
              <a:rPr lang="en-US" dirty="0"/>
              <a:t>callus or corn </a:t>
            </a:r>
          </a:p>
          <a:p>
            <a:pPr marL="0" indent="0">
              <a:buNone/>
            </a:pPr>
            <a:r>
              <a:rPr lang="en-US" dirty="0"/>
              <a:t>• PAD </a:t>
            </a:r>
          </a:p>
          <a:p>
            <a:pPr marL="0" indent="0">
              <a:buNone/>
            </a:pPr>
            <a:r>
              <a:rPr lang="en-US" dirty="0"/>
              <a:t>• History of foot ulcer</a:t>
            </a:r>
          </a:p>
          <a:p>
            <a:pPr marL="0" indent="0">
              <a:buNone/>
            </a:pPr>
            <a:r>
              <a:rPr lang="en-US" dirty="0"/>
              <a:t> • Amputation</a:t>
            </a:r>
          </a:p>
          <a:p>
            <a:pPr marL="0" indent="0">
              <a:buNone/>
            </a:pPr>
            <a:r>
              <a:rPr lang="en-US" dirty="0"/>
              <a:t> • Visual impairment</a:t>
            </a:r>
          </a:p>
          <a:p>
            <a:pPr marL="0" indent="0">
              <a:buNone/>
            </a:pPr>
            <a:r>
              <a:rPr lang="en-US" dirty="0"/>
              <a:t> • Chronic kidney disease (especially patients on dialysis)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9806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42783"/>
            <a:ext cx="10515600" cy="36341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80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زالو درمانی</a:t>
            </a:r>
          </a:p>
          <a:p>
            <a:pPr marL="0" indent="0" algn="ctr">
              <a:buNone/>
            </a:pPr>
            <a:r>
              <a:rPr lang="fa-IR" sz="80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؟؟</a:t>
            </a:r>
            <a:endParaRPr lang="en-US" sz="8000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16" y="2154477"/>
            <a:ext cx="3006246" cy="402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173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383" y="300625"/>
            <a:ext cx="5949863" cy="6557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2751" y="2769574"/>
            <a:ext cx="2346541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70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  <a:latin typeface="+mn-lt"/>
              </a:rPr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endParaRPr lang="en-US" sz="2400" dirty="0" smtClean="0"/>
          </a:p>
          <a:p>
            <a:pPr>
              <a:buClr>
                <a:srgbClr val="FF0000"/>
              </a:buClr>
            </a:pPr>
            <a:r>
              <a:rPr lang="en-US" sz="2400" dirty="0" smtClean="0"/>
              <a:t>walking </a:t>
            </a:r>
            <a:r>
              <a:rPr lang="en-US" sz="2400" dirty="0"/>
              <a:t>shoes </a:t>
            </a:r>
            <a:endParaRPr lang="en-US" sz="2400" dirty="0" smtClean="0"/>
          </a:p>
          <a:p>
            <a:pPr>
              <a:buClr>
                <a:srgbClr val="FF0000"/>
              </a:buClr>
            </a:pPr>
            <a:r>
              <a:rPr lang="en-US" sz="2400" dirty="0" smtClean="0"/>
              <a:t> </a:t>
            </a:r>
            <a:r>
              <a:rPr lang="en-US" sz="2400" dirty="0"/>
              <a:t>athletic shoes that cushion the feet and redistribute pressure</a:t>
            </a:r>
            <a:r>
              <a:rPr lang="en-US" sz="2400" dirty="0" smtClean="0"/>
              <a:t>.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 </a:t>
            </a:r>
            <a:r>
              <a:rPr lang="en-US" sz="2400" dirty="0"/>
              <a:t>People with bony deformities </a:t>
            </a:r>
            <a:r>
              <a:rPr lang="en-US" sz="2400" dirty="0" smtClean="0"/>
              <a:t>( </a:t>
            </a:r>
            <a:r>
              <a:rPr lang="en-US" sz="2400" dirty="0"/>
              <a:t>hammertoes, prominent metatarsal heads, bunions) may need extra wide or deep </a:t>
            </a:r>
            <a:r>
              <a:rPr lang="en-US" sz="2400" dirty="0" smtClean="0"/>
              <a:t>shoes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 </a:t>
            </a:r>
            <a:r>
              <a:rPr lang="en-US" sz="2400" dirty="0"/>
              <a:t>People with bony deformities, </a:t>
            </a:r>
            <a:r>
              <a:rPr lang="en-US" sz="2400" dirty="0" smtClean="0"/>
              <a:t>including </a:t>
            </a:r>
            <a:r>
              <a:rPr lang="en-US" sz="2400" dirty="0"/>
              <a:t>Charcot </a:t>
            </a:r>
            <a:r>
              <a:rPr lang="en-US" sz="2400" dirty="0" smtClean="0"/>
              <a:t>foot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862" y="4459266"/>
            <a:ext cx="5403937" cy="162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556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  <a:latin typeface="+mn-lt"/>
              </a:rPr>
              <a:t>Treatment</a:t>
            </a:r>
            <a:endParaRPr lang="en-US" sz="5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dirty="0"/>
              <a:t> who cannot be accommodated with commercial therapeutic footwear, will require custom-molded shoes.</a:t>
            </a:r>
          </a:p>
          <a:p>
            <a:pPr>
              <a:buClr>
                <a:srgbClr val="FF0000"/>
              </a:buClr>
            </a:pPr>
            <a:r>
              <a:rPr lang="en-US" dirty="0"/>
              <a:t> Special consideration and a thorough workup should be performed when patients with neuropathy present with the acute onset of a red, hot, swollen foot or ankle, and Charcot </a:t>
            </a:r>
            <a:r>
              <a:rPr lang="en-US" dirty="0" err="1"/>
              <a:t>neuroarthropathy</a:t>
            </a:r>
            <a:r>
              <a:rPr lang="en-US" dirty="0"/>
              <a:t> should be excluded.</a:t>
            </a:r>
          </a:p>
        </p:txBody>
      </p:sp>
    </p:spTree>
    <p:extLst>
      <p:ext uri="{BB962C8B-B14F-4D97-AF65-F5344CB8AC3E}">
        <p14:creationId xmlns:p14="http://schemas.microsoft.com/office/powerpoint/2010/main" val="42081022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+mn-lt"/>
              </a:rPr>
              <a:t>Treatment</a:t>
            </a:r>
            <a:endParaRPr lang="en-US" sz="5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</a:pPr>
            <a:r>
              <a:rPr lang="en-US" dirty="0"/>
              <a:t>Early diagnosis and treatment of Charcot </a:t>
            </a:r>
            <a:r>
              <a:rPr lang="en-US" dirty="0" err="1"/>
              <a:t>neuroarthropathy</a:t>
            </a:r>
            <a:r>
              <a:rPr lang="en-US" dirty="0"/>
              <a:t> is the best way to prevent deformities that increase the risk of ulceration and amputation. </a:t>
            </a:r>
            <a:endParaRPr lang="en-US" dirty="0" smtClean="0"/>
          </a:p>
          <a:p>
            <a:pPr>
              <a:buClr>
                <a:srgbClr val="FF0000"/>
              </a:buClr>
            </a:pPr>
            <a:r>
              <a:rPr lang="en-US" dirty="0" smtClean="0"/>
              <a:t>The </a:t>
            </a:r>
            <a:r>
              <a:rPr lang="en-US" dirty="0"/>
              <a:t>routine prescription of therapeutic footwear is not generally recommended</a:t>
            </a:r>
            <a:r>
              <a:rPr lang="en-US" dirty="0" smtClean="0"/>
              <a:t>.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General </a:t>
            </a:r>
            <a:r>
              <a:rPr lang="en-US" dirty="0"/>
              <a:t>footwear recommendations include a broad and square toe box, laces with three or four eyes per side, padded tongue, quality lightweight materials, and sufficient size to accommodate a cushioned insole</a:t>
            </a:r>
            <a:r>
              <a:rPr lang="en-US" dirty="0" smtClean="0"/>
              <a:t>.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 </a:t>
            </a:r>
            <a:r>
              <a:rPr lang="en-US" dirty="0"/>
              <a:t>Use of custom therapeutic footwear can help reduce the risk of future foot ulcers in high-risk patients</a:t>
            </a:r>
          </a:p>
        </p:txBody>
      </p:sp>
    </p:spTree>
    <p:extLst>
      <p:ext uri="{BB962C8B-B14F-4D97-AF65-F5344CB8AC3E}">
        <p14:creationId xmlns:p14="http://schemas.microsoft.com/office/powerpoint/2010/main" val="33632204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FF"/>
          </a:solidFill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+mn-lt"/>
              </a:rPr>
              <a:t>Treatment</a:t>
            </a:r>
            <a:endParaRPr lang="en-US" sz="5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CCFFFF"/>
          </a:solidFill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</a:pPr>
            <a:r>
              <a:rPr lang="en-US" dirty="0" smtClean="0"/>
              <a:t> </a:t>
            </a:r>
            <a:r>
              <a:rPr lang="en-US" dirty="0"/>
              <a:t>diabetic foot infections are </a:t>
            </a:r>
            <a:r>
              <a:rPr lang="en-US" dirty="0" err="1" smtClean="0"/>
              <a:t>polymicrobial</a:t>
            </a:r>
            <a:endParaRPr lang="en-US" dirty="0" smtClean="0"/>
          </a:p>
          <a:p>
            <a:pPr>
              <a:buClr>
                <a:srgbClr val="FF0000"/>
              </a:buClr>
            </a:pPr>
            <a:r>
              <a:rPr lang="en-US" dirty="0" smtClean="0"/>
              <a:t>aerobic </a:t>
            </a:r>
            <a:r>
              <a:rPr lang="en-US" dirty="0"/>
              <a:t>gram-positive </a:t>
            </a:r>
            <a:r>
              <a:rPr lang="en-US" dirty="0" smtClean="0"/>
              <a:t>cocci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 </a:t>
            </a:r>
            <a:r>
              <a:rPr lang="en-US" dirty="0"/>
              <a:t>Staphylococci </a:t>
            </a:r>
            <a:endParaRPr lang="en-US" dirty="0" smtClean="0"/>
          </a:p>
          <a:p>
            <a:pPr>
              <a:buClr>
                <a:srgbClr val="FF0000"/>
              </a:buClr>
            </a:pPr>
            <a:r>
              <a:rPr lang="en-US" dirty="0" smtClean="0"/>
              <a:t> streptococci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Wounds </a:t>
            </a:r>
            <a:r>
              <a:rPr lang="en-US" dirty="0"/>
              <a:t>without evidence of soft tissue or bone infection do not require antibiotic therapy</a:t>
            </a:r>
            <a:r>
              <a:rPr lang="en-US" dirty="0" smtClean="0"/>
              <a:t>.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 </a:t>
            </a:r>
            <a:r>
              <a:rPr lang="en-US" dirty="0"/>
              <a:t>Foot ulcers and wound care may require care by a podiatrist, orthopedic or vascular surgeon, or rehabilitation specialist experienced </a:t>
            </a:r>
            <a:endParaRPr lang="en-US" dirty="0" smtClean="0"/>
          </a:p>
          <a:p>
            <a:pPr>
              <a:buClr>
                <a:srgbClr val="FF0000"/>
              </a:buClr>
            </a:pPr>
            <a:r>
              <a:rPr lang="en-US" dirty="0" smtClean="0"/>
              <a:t>Hyperbaric </a:t>
            </a:r>
            <a:r>
              <a:rPr lang="en-US" dirty="0"/>
              <a:t>oxygen therapy (HBOT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9603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4242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fa-IR" dirty="0" smtClean="0">
                <a:solidFill>
                  <a:srgbClr val="C00000"/>
                </a:solidFill>
                <a:cs typeface="B Nazanin" panose="00000400000000000000" pitchFamily="2" charset="-78"/>
              </a:rPr>
              <a:t>اقدامات بعد از آمپوتاسیون </a:t>
            </a:r>
            <a:endParaRPr lang="en-US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9494"/>
            <a:ext cx="10515600" cy="4607470"/>
          </a:xfrm>
        </p:spPr>
        <p:txBody>
          <a:bodyPr>
            <a:noAutofit/>
          </a:bodyPr>
          <a:lstStyle/>
          <a:p>
            <a:pPr algn="r" rtl="1">
              <a:buClr>
                <a:srgbClr val="54BC56"/>
              </a:buClr>
              <a:buSzPct val="62000"/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B Nazanin" panose="00000400000000000000" pitchFamily="2" charset="-78"/>
              </a:rPr>
              <a:t>هدف اصلی توانبخشی وبه دست آوردن استقلال حداکثر</a:t>
            </a:r>
          </a:p>
          <a:p>
            <a:pPr algn="r" rtl="1">
              <a:buClr>
                <a:srgbClr val="54BC56"/>
              </a:buClr>
              <a:buSzPct val="62000"/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B Nazanin" panose="00000400000000000000" pitchFamily="2" charset="-78"/>
              </a:rPr>
              <a:t>جلوگیری از بروز ورم</a:t>
            </a:r>
          </a:p>
          <a:p>
            <a:pPr algn="r" rtl="1">
              <a:buClr>
                <a:srgbClr val="54BC56"/>
              </a:buClr>
              <a:buSzPct val="62000"/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B Nazanin" panose="00000400000000000000" pitchFamily="2" charset="-78"/>
              </a:rPr>
              <a:t>حفظ  </a:t>
            </a:r>
            <a:r>
              <a:rPr lang="en-US" sz="2400" dirty="0" smtClean="0">
                <a:cs typeface="B Nazanin" panose="00000400000000000000" pitchFamily="2" charset="-78"/>
              </a:rPr>
              <a:t>ROM</a:t>
            </a:r>
            <a:r>
              <a:rPr lang="fa-IR" sz="2400" dirty="0" smtClean="0">
                <a:cs typeface="B Nazanin" panose="00000400000000000000" pitchFamily="2" charset="-78"/>
              </a:rPr>
              <a:t> مفصل</a:t>
            </a:r>
          </a:p>
          <a:p>
            <a:pPr algn="r" rtl="1">
              <a:buClr>
                <a:srgbClr val="54BC56"/>
              </a:buClr>
              <a:buSzPct val="62000"/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B Nazanin" panose="00000400000000000000" pitchFamily="2" charset="-78"/>
              </a:rPr>
              <a:t>جلوگیری ازآتروفی عضلانی</a:t>
            </a:r>
          </a:p>
          <a:p>
            <a:pPr algn="r" rtl="1">
              <a:buClr>
                <a:srgbClr val="54BC56"/>
              </a:buClr>
              <a:buSzPct val="62000"/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B Nazanin" panose="00000400000000000000" pitchFamily="2" charset="-78"/>
              </a:rPr>
              <a:t>افزایش فعالیت عضلات</a:t>
            </a:r>
          </a:p>
          <a:p>
            <a:pPr algn="r" rtl="1">
              <a:buClr>
                <a:srgbClr val="54BC56"/>
              </a:buClr>
              <a:buSzPct val="62000"/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B Nazanin" panose="00000400000000000000" pitchFamily="2" charset="-78"/>
              </a:rPr>
              <a:t>جلوگیری از ضعف عضلات</a:t>
            </a:r>
          </a:p>
          <a:p>
            <a:pPr algn="r" rtl="1">
              <a:buClr>
                <a:srgbClr val="54BC56"/>
              </a:buClr>
              <a:buSzPct val="62000"/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B Nazanin" panose="00000400000000000000" pitchFamily="2" charset="-78"/>
              </a:rPr>
              <a:t>جلوگیری از زخم</a:t>
            </a:r>
          </a:p>
          <a:p>
            <a:pPr algn="r" rtl="1">
              <a:buClr>
                <a:srgbClr val="54BC56"/>
              </a:buClr>
              <a:buSzPct val="62000"/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B Nazanin" panose="00000400000000000000" pitchFamily="2" charset="-78"/>
              </a:rPr>
              <a:t>کنترل درد</a:t>
            </a:r>
          </a:p>
          <a:p>
            <a:pPr algn="r" rtl="1">
              <a:buClr>
                <a:srgbClr val="54BC56"/>
              </a:buClr>
              <a:buSzPct val="62000"/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B Nazanin" panose="00000400000000000000" pitchFamily="2" charset="-78"/>
              </a:rPr>
              <a:t>بازآموزی حسی</a:t>
            </a:r>
          </a:p>
          <a:p>
            <a:pPr algn="r" rtl="1">
              <a:buClr>
                <a:srgbClr val="54BC56"/>
              </a:buClr>
              <a:buSzPct val="62000"/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B Nazanin" panose="00000400000000000000" pitchFamily="2" charset="-78"/>
              </a:rPr>
              <a:t>حمایت روانی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1330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HISTORY</a:t>
            </a:r>
            <a:endParaRPr lang="en-US" sz="540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38233"/>
            <a:ext cx="10515600" cy="3938730"/>
          </a:xfrm>
        </p:spPr>
        <p:txBody>
          <a:bodyPr/>
          <a:lstStyle/>
          <a:p>
            <a:pPr algn="r" rtl="1">
              <a:buClr>
                <a:srgbClr val="FF0000"/>
              </a:buClr>
            </a:pPr>
            <a:r>
              <a:rPr lang="fa-IR" dirty="0" smtClean="0">
                <a:cs typeface="B Nazanin" panose="00000400000000000000" pitchFamily="2" charset="-78"/>
              </a:rPr>
              <a:t>آقای 51 ساله با سابقه 15 سال دیابت با شکایت زخم ناحیه انگشت اول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و دوم پای چپ مراجعه کرده است . زخم حالت نکروتیک داشته و با مختصر ترشح چرکی .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Nazanin" panose="00000400000000000000" pitchFamily="2" charset="-78"/>
              </a:rPr>
              <a:t>زخم بیمار از یک ماه پیش تشکیل شده و بدون توجه به آن ومراقبت و یا درمان خاصی رو به پیشرفت بوده ، به پیشنهاد یکی از دوستان زالو درمانی را پیشنهاد می کنند که پس از استفاده از زالو دچار خونریزی متوسط درد و سوزش و تورم می شوند . به مروراین التهاب و تورم بیشتر شده که به درمانگاه مراجعه می کنند.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Nazanin" panose="00000400000000000000" pitchFamily="2" charset="-78"/>
              </a:rPr>
              <a:t>تب و لرز، لنگش، تنگی نفس ، درد قلبی را ذکر نمی کردند</a:t>
            </a:r>
          </a:p>
          <a:p>
            <a:pPr algn="r" rtl="1">
              <a:buClr>
                <a:srgbClr val="FF0000"/>
              </a:buClr>
            </a:pP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754449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FF"/>
          </a:solidFill>
        </p:spPr>
        <p:txBody>
          <a:bodyPr/>
          <a:lstStyle/>
          <a:p>
            <a:pPr algn="ctr"/>
            <a:r>
              <a:rPr lang="fa-IR" dirty="0">
                <a:solidFill>
                  <a:srgbClr val="C00000"/>
                </a:solidFill>
                <a:cs typeface="B Nazanin" panose="00000400000000000000" pitchFamily="2" charset="-78"/>
              </a:rPr>
              <a:t>اقدامات بعد از آمپوتاسیون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74459"/>
            <a:ext cx="10515600" cy="4102503"/>
          </a:xfrm>
        </p:spPr>
        <p:txBody>
          <a:bodyPr>
            <a:normAutofit/>
          </a:bodyPr>
          <a:lstStyle/>
          <a:p>
            <a:pPr algn="r" rtl="1">
              <a:buClr>
                <a:srgbClr val="00CC99"/>
              </a:buClr>
              <a:buSzPct val="61000"/>
              <a:buFont typeface="Wingdings" panose="05000000000000000000" pitchFamily="2" charset="2"/>
              <a:buChar char="v"/>
            </a:pPr>
            <a:r>
              <a:rPr lang="fa-IR" sz="3200" dirty="0" smtClean="0">
                <a:cs typeface="B Nazanin" panose="00000400000000000000" pitchFamily="2" charset="-78"/>
              </a:rPr>
              <a:t>فیزیوتراپی</a:t>
            </a:r>
          </a:p>
          <a:p>
            <a:pPr algn="r" rtl="1">
              <a:buClr>
                <a:srgbClr val="00CC99"/>
              </a:buClr>
              <a:buSzPct val="61000"/>
              <a:buFont typeface="Wingdings" panose="05000000000000000000" pitchFamily="2" charset="2"/>
              <a:buChar char="v"/>
            </a:pPr>
            <a:r>
              <a:rPr lang="fa-IR" sz="3200" dirty="0" smtClean="0">
                <a:cs typeface="B Nazanin" panose="00000400000000000000" pitchFamily="2" charset="-78"/>
              </a:rPr>
              <a:t>ماساژ</a:t>
            </a:r>
          </a:p>
          <a:p>
            <a:pPr algn="r" rtl="1">
              <a:buClr>
                <a:srgbClr val="00CC99"/>
              </a:buClr>
              <a:buSzPct val="61000"/>
              <a:buFont typeface="Wingdings" panose="05000000000000000000" pitchFamily="2" charset="2"/>
              <a:buChar char="v"/>
            </a:pPr>
            <a:r>
              <a:rPr lang="fa-IR" sz="3200" dirty="0" smtClean="0">
                <a:cs typeface="B Nazanin" panose="00000400000000000000" pitchFamily="2" charset="-78"/>
              </a:rPr>
              <a:t>حساسیت زدایی</a:t>
            </a:r>
          </a:p>
          <a:p>
            <a:pPr algn="r" rtl="1">
              <a:buClr>
                <a:srgbClr val="00CC99"/>
              </a:buClr>
              <a:buSzPct val="61000"/>
              <a:buFont typeface="Wingdings" panose="05000000000000000000" pitchFamily="2" charset="2"/>
              <a:buChar char="v"/>
            </a:pPr>
            <a:r>
              <a:rPr lang="fa-IR" sz="3200" dirty="0" smtClean="0">
                <a:cs typeface="B Nazanin" panose="00000400000000000000" pitchFamily="2" charset="-78"/>
              </a:rPr>
              <a:t>موبیلیزاسیون بافت زخم</a:t>
            </a:r>
          </a:p>
          <a:p>
            <a:pPr algn="r" rtl="1">
              <a:buClr>
                <a:srgbClr val="00CC99"/>
              </a:buClr>
              <a:buSzPct val="61000"/>
              <a:buFont typeface="Wingdings" panose="05000000000000000000" pitchFamily="2" charset="2"/>
              <a:buChar char="v"/>
            </a:pPr>
            <a:r>
              <a:rPr lang="fa-IR" sz="3200" dirty="0" smtClean="0">
                <a:cs typeface="B Nazanin" panose="00000400000000000000" pitchFamily="2" charset="-78"/>
              </a:rPr>
              <a:t>تپینگ</a:t>
            </a:r>
          </a:p>
          <a:p>
            <a:pPr algn="r" rtl="1">
              <a:buClr>
                <a:srgbClr val="00CC99"/>
              </a:buClr>
              <a:buSzPct val="61000"/>
              <a:buFont typeface="Wingdings" panose="05000000000000000000" pitchFamily="2" charset="2"/>
              <a:buChar char="v"/>
            </a:pPr>
            <a:r>
              <a:rPr lang="fa-IR" sz="3200" dirty="0" smtClean="0">
                <a:cs typeface="B Nazanin" panose="00000400000000000000" pitchFamily="2" charset="-78"/>
              </a:rPr>
              <a:t>مدیریت بافت باقیمانده</a:t>
            </a:r>
          </a:p>
          <a:p>
            <a:pPr algn="r" rtl="1">
              <a:buClr>
                <a:srgbClr val="00CC99"/>
              </a:buClr>
              <a:buSzPct val="61000"/>
              <a:buFont typeface="Wingdings" panose="05000000000000000000" pitchFamily="2" charset="2"/>
              <a:buChar char="v"/>
            </a:pPr>
            <a:r>
              <a:rPr lang="fa-IR" sz="3200" dirty="0" smtClean="0">
                <a:cs typeface="B Nazanin" panose="00000400000000000000" pitchFamily="2" charset="-78"/>
              </a:rPr>
              <a:t>کنترل ریسک فاکتورها</a:t>
            </a:r>
            <a:endParaRPr lang="en-US" sz="3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59302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+mn-lt"/>
              </a:rPr>
              <a:t>Primordial prevention</a:t>
            </a:r>
            <a:endParaRPr lang="en-US" sz="4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8925"/>
            <a:ext cx="10515600" cy="4198038"/>
          </a:xfrm>
        </p:spPr>
        <p:txBody>
          <a:bodyPr>
            <a:normAutofit/>
          </a:bodyPr>
          <a:lstStyle/>
          <a:p>
            <a:pPr algn="r" rtl="1">
              <a:buClr>
                <a:srgbClr val="FF0000"/>
              </a:buClr>
              <a:buSzPct val="72000"/>
              <a:buFont typeface="Wingdings" panose="05000000000000000000" pitchFamily="2" charset="2"/>
              <a:buChar char="v"/>
            </a:pPr>
            <a:r>
              <a:rPr lang="fa-IR" sz="3200" dirty="0" smtClean="0">
                <a:cs typeface="B Nazanin" panose="00000400000000000000" pitchFamily="2" charset="-78"/>
              </a:rPr>
              <a:t>افزایش آگاهی عمومی مردم از طریق رسانه ها و آموزش کنترل ریسک فاکتورها</a:t>
            </a:r>
          </a:p>
          <a:p>
            <a:pPr algn="r" rtl="1">
              <a:buClr>
                <a:srgbClr val="FF0000"/>
              </a:buClr>
              <a:buSzPct val="72000"/>
              <a:buFont typeface="Wingdings" panose="05000000000000000000" pitchFamily="2" charset="2"/>
              <a:buChar char="v"/>
            </a:pPr>
            <a:r>
              <a:rPr lang="fa-IR" sz="3200" dirty="0" smtClean="0">
                <a:cs typeface="B Nazanin" panose="00000400000000000000" pitchFamily="2" charset="-78"/>
              </a:rPr>
              <a:t>تولید برنامه های آموزشی در خصوص معرفی این بیماری و ریسک فاکتورهای آن از طریق صدا وسیما .</a:t>
            </a:r>
          </a:p>
          <a:p>
            <a:pPr algn="r" rtl="1">
              <a:buClr>
                <a:srgbClr val="FF0000"/>
              </a:buClr>
              <a:buSzPct val="72000"/>
              <a:buFont typeface="Wingdings" panose="05000000000000000000" pitchFamily="2" charset="2"/>
              <a:buChar char="v"/>
            </a:pPr>
            <a:r>
              <a:rPr lang="fa-IR" sz="3200" dirty="0" smtClean="0">
                <a:cs typeface="B Nazanin" panose="00000400000000000000" pitchFamily="2" charset="-78"/>
              </a:rPr>
              <a:t> عدم اجازه به مصرف سیگار در محیط های عمومی </a:t>
            </a:r>
          </a:p>
          <a:p>
            <a:pPr algn="r" rtl="1">
              <a:buClr>
                <a:srgbClr val="FF0000"/>
              </a:buClr>
              <a:buSzPct val="72000"/>
              <a:buFont typeface="Wingdings" panose="05000000000000000000" pitchFamily="2" charset="2"/>
              <a:buChar char="v"/>
            </a:pPr>
            <a:r>
              <a:rPr lang="fa-IR" sz="3200" dirty="0" smtClean="0">
                <a:cs typeface="B Nazanin" panose="00000400000000000000" pitchFamily="2" charset="-78"/>
              </a:rPr>
              <a:t>ایجاد فضاهای ورزشی و باشگاه ها جهت فعالیت بدنی مناسب و فرهنگ سازی در این خصوص</a:t>
            </a:r>
            <a:r>
              <a:rPr lang="en-US" sz="3200" dirty="0" smtClean="0">
                <a:cs typeface="B Nazanin" panose="00000400000000000000" pitchFamily="2" charset="-78"/>
              </a:rPr>
              <a:t> </a:t>
            </a:r>
            <a:endParaRPr lang="fa-IR" sz="3200" dirty="0" smtClean="0">
              <a:cs typeface="B Nazanin" panose="00000400000000000000" pitchFamily="2" charset="-78"/>
            </a:endParaRPr>
          </a:p>
          <a:p>
            <a:pPr marL="0" indent="0" algn="r" rtl="1">
              <a:buClr>
                <a:srgbClr val="FF0000"/>
              </a:buClr>
              <a:buSzPct val="72000"/>
              <a:buNone/>
            </a:pPr>
            <a:endParaRPr lang="fa-IR" sz="3200" dirty="0" smtClean="0">
              <a:cs typeface="B Nazanin" panose="00000400000000000000" pitchFamily="2" charset="-78"/>
            </a:endParaRPr>
          </a:p>
          <a:p>
            <a:pPr algn="r" rtl="1">
              <a:buClr>
                <a:srgbClr val="FF0000"/>
              </a:buClr>
              <a:buSzPct val="72000"/>
              <a:buFont typeface="Wingdings" panose="05000000000000000000" pitchFamily="2" charset="2"/>
              <a:buChar char="v"/>
            </a:pPr>
            <a:endParaRPr lang="en-US" sz="3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13512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+mn-lt"/>
              </a:rPr>
              <a:t>Primary </a:t>
            </a:r>
            <a:r>
              <a:rPr lang="en-US" sz="4800" dirty="0">
                <a:latin typeface="+mn-lt"/>
              </a:rPr>
              <a:t>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29301"/>
            <a:ext cx="9943531" cy="3747662"/>
          </a:xfrm>
        </p:spPr>
        <p:txBody>
          <a:bodyPr>
            <a:normAutofit fontScale="92500" lnSpcReduction="10000"/>
          </a:bodyPr>
          <a:lstStyle/>
          <a:p>
            <a:pPr algn="r" rtl="1">
              <a:buClr>
                <a:srgbClr val="FF0000"/>
              </a:buClr>
            </a:pPr>
            <a:r>
              <a:rPr lang="fa-IR" sz="3200" dirty="0" smtClean="0">
                <a:cs typeface="B Nazanin" panose="00000400000000000000" pitchFamily="2" charset="-78"/>
              </a:rPr>
              <a:t>آموزش بیماران مبتلا  جهت کنترل ریسک فاکتورها </a:t>
            </a:r>
          </a:p>
          <a:p>
            <a:pPr algn="r" rtl="1">
              <a:buClr>
                <a:srgbClr val="FF0000"/>
              </a:buClr>
            </a:pPr>
            <a:r>
              <a:rPr lang="fa-IR" sz="3200" dirty="0" smtClean="0">
                <a:cs typeface="B Nazanin" panose="00000400000000000000" pitchFamily="2" charset="-78"/>
              </a:rPr>
              <a:t>توصیه به تغذیه مناسب و متعادل ، توصیه به فعالیت فیزیکی مناسب جهت پیشگیری از سندروم متابولیک </a:t>
            </a:r>
          </a:p>
          <a:p>
            <a:pPr algn="r" rtl="1">
              <a:buClr>
                <a:srgbClr val="FF0000"/>
              </a:buClr>
            </a:pP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cs typeface="B Nazanin" panose="00000400000000000000" pitchFamily="2" charset="-78"/>
              </a:rPr>
              <a:t> توصیه به قطع سیگار</a:t>
            </a:r>
          </a:p>
          <a:p>
            <a:pPr algn="r" rtl="1">
              <a:buClr>
                <a:srgbClr val="FF0000"/>
              </a:buClr>
            </a:pPr>
            <a:r>
              <a:rPr lang="fa-IR" sz="3200" dirty="0" smtClean="0">
                <a:cs typeface="B Nazanin" panose="00000400000000000000" pitchFamily="2" charset="-78"/>
              </a:rPr>
              <a:t>آموزش های مراقبتی و بهداشتی پا</a:t>
            </a:r>
          </a:p>
          <a:p>
            <a:pPr algn="r" rtl="1">
              <a:buClr>
                <a:srgbClr val="FF0000"/>
              </a:buClr>
            </a:pPr>
            <a:r>
              <a:rPr lang="fa-IR" sz="3200" dirty="0" smtClean="0">
                <a:cs typeface="B Nazanin" panose="00000400000000000000" pitchFamily="2" charset="-78"/>
              </a:rPr>
              <a:t>کنترل مناسب دیابت و فشارخون و هیپرلیپیدمی و اصلاح دفورمیتی های پا در صورت ابتلا</a:t>
            </a:r>
          </a:p>
          <a:p>
            <a:pPr algn="r" rtl="1">
              <a:buClr>
                <a:srgbClr val="FF0000"/>
              </a:buClr>
            </a:pPr>
            <a:r>
              <a:rPr lang="fa-IR" sz="3200" dirty="0" smtClean="0">
                <a:cs typeface="B Nazanin" panose="00000400000000000000" pitchFamily="2" charset="-78"/>
              </a:rPr>
              <a:t>تجویز استاتین و آسپرین و </a:t>
            </a:r>
            <a:r>
              <a:rPr lang="en-US" sz="3200" dirty="0" smtClean="0">
                <a:cs typeface="B Nazanin" panose="00000400000000000000" pitchFamily="2" charset="-78"/>
              </a:rPr>
              <a:t>SGLT2</a:t>
            </a:r>
            <a:r>
              <a:rPr lang="fa-IR" sz="3200" dirty="0" smtClean="0">
                <a:cs typeface="B Nazanin" panose="00000400000000000000" pitchFamily="2" charset="-78"/>
              </a:rPr>
              <a:t> با توجه به شرایط بیمار</a:t>
            </a:r>
          </a:p>
          <a:p>
            <a:pPr algn="r" rtl="1">
              <a:buClr>
                <a:srgbClr val="FF0000"/>
              </a:buClr>
            </a:pPr>
            <a:endParaRPr lang="fa-IR" sz="3200" dirty="0" smtClean="0">
              <a:cs typeface="B Nazanin" panose="00000400000000000000" pitchFamily="2" charset="-78"/>
            </a:endParaRPr>
          </a:p>
          <a:p>
            <a:pPr algn="r" rtl="1">
              <a:buClr>
                <a:srgbClr val="FF0000"/>
              </a:buClr>
            </a:pPr>
            <a:endParaRPr lang="en-US" sz="3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6679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+mn-lt"/>
              </a:rPr>
              <a:t>Secondary</a:t>
            </a:r>
            <a:r>
              <a:rPr lang="en-US" sz="4800" dirty="0">
                <a:latin typeface="+mn-lt"/>
              </a:rPr>
              <a:t>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Clr>
                <a:srgbClr val="FF0000"/>
              </a:buClr>
            </a:pPr>
            <a:endParaRPr lang="fa-IR" sz="3200" dirty="0" smtClean="0">
              <a:cs typeface="B Nazanin" panose="00000400000000000000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sz="3200" dirty="0" smtClean="0">
                <a:cs typeface="B Nazanin" panose="00000400000000000000" pitchFamily="2" charset="-78"/>
              </a:rPr>
              <a:t>غربالگری بیماران با سابقه دیابت و آموزش ها و توصیه های لازم به آنها در خصوص زخم پای دیابتی</a:t>
            </a:r>
          </a:p>
          <a:p>
            <a:pPr algn="r" rtl="1">
              <a:buClr>
                <a:srgbClr val="FF0000"/>
              </a:buClr>
            </a:pPr>
            <a:r>
              <a:rPr lang="fa-IR" sz="3200" dirty="0" smtClean="0">
                <a:cs typeface="B Nazanin" panose="00000400000000000000" pitchFamily="2" charset="-78"/>
              </a:rPr>
              <a:t>غربالگری بیماران مبتلا و با سابقه اولسر و آمپوتاسیون و انجام اقدامات لازم و درمان به موقع</a:t>
            </a:r>
          </a:p>
          <a:p>
            <a:pPr algn="r" rtl="1">
              <a:buClr>
                <a:srgbClr val="FF0000"/>
              </a:buClr>
            </a:pPr>
            <a:r>
              <a:rPr lang="fa-IR" sz="3200" dirty="0" smtClean="0">
                <a:cs typeface="B Nazanin" panose="00000400000000000000" pitchFamily="2" charset="-78"/>
              </a:rPr>
              <a:t>غربالگری مصرف سیگار در هر ویزیت</a:t>
            </a:r>
            <a:endParaRPr lang="en-US" sz="3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288568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+mn-lt"/>
              </a:rPr>
              <a:t>Tertiary</a:t>
            </a:r>
            <a:r>
              <a:rPr lang="en-US" sz="4800" dirty="0">
                <a:latin typeface="+mn-lt"/>
              </a:rPr>
              <a:t>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>
              <a:buClr>
                <a:srgbClr val="FF0000"/>
              </a:buClr>
            </a:pPr>
            <a:endParaRPr lang="fa-IR" sz="3200" dirty="0" smtClean="0">
              <a:cs typeface="B Nazanin" panose="00000400000000000000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sz="3200" dirty="0" smtClean="0">
                <a:cs typeface="B Nazanin" panose="00000400000000000000" pitchFamily="2" charset="-78"/>
              </a:rPr>
              <a:t>درمان مناسب دارویی و به موقع در بیماران مبتلا با توجه به شرایط بیمار</a:t>
            </a:r>
          </a:p>
          <a:p>
            <a:pPr algn="r" rtl="1">
              <a:buClr>
                <a:srgbClr val="FF0000"/>
              </a:buClr>
            </a:pPr>
            <a:endParaRPr lang="fa-IR" sz="3200" dirty="0">
              <a:cs typeface="B Nazanin" panose="00000400000000000000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sz="3200" dirty="0" smtClean="0">
                <a:cs typeface="B Nazanin" panose="00000400000000000000" pitchFamily="2" charset="-78"/>
              </a:rPr>
              <a:t>توصیه به فعالیت فیزیکی مناسب حین درمان و ریواسکولاریزاسیون</a:t>
            </a:r>
          </a:p>
          <a:p>
            <a:pPr algn="r" rtl="1">
              <a:buClr>
                <a:srgbClr val="FF0000"/>
              </a:buClr>
            </a:pPr>
            <a:endParaRPr lang="fa-IR" sz="3200" dirty="0">
              <a:cs typeface="B Nazanin" panose="00000400000000000000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sz="3200" dirty="0" smtClean="0">
                <a:cs typeface="B Nazanin" panose="00000400000000000000" pitchFamily="2" charset="-78"/>
              </a:rPr>
              <a:t>توجه به موقع در درمان سرپایی یا بستری در بیمارستان</a:t>
            </a:r>
          </a:p>
          <a:p>
            <a:pPr algn="r" rtl="1">
              <a:buClr>
                <a:srgbClr val="FF0000"/>
              </a:buClr>
            </a:pPr>
            <a:endParaRPr lang="fa-IR" sz="3200" dirty="0">
              <a:cs typeface="B Nazanin" panose="00000400000000000000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sz="3200" dirty="0" smtClean="0">
                <a:cs typeface="B Nazanin" panose="00000400000000000000" pitchFamily="2" charset="-78"/>
              </a:rPr>
              <a:t>آمپوتاسیون به موقع</a:t>
            </a:r>
          </a:p>
          <a:p>
            <a:pPr algn="r" rtl="1">
              <a:buClr>
                <a:srgbClr val="FF0000"/>
              </a:buClr>
            </a:pPr>
            <a:endParaRPr lang="fa-IR" sz="3200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51509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+mn-lt"/>
              </a:rPr>
              <a:t>Quaternary</a:t>
            </a:r>
            <a:r>
              <a:rPr lang="en-US" sz="4800" dirty="0">
                <a:latin typeface="+mn-lt"/>
              </a:rPr>
              <a:t>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Clr>
                <a:srgbClr val="FF0000"/>
              </a:buClr>
            </a:pPr>
            <a:endParaRPr lang="fa-IR" sz="3200" dirty="0" smtClean="0">
              <a:cs typeface="B Nazanin" panose="00000400000000000000" pitchFamily="2" charset="-78"/>
            </a:endParaRPr>
          </a:p>
          <a:p>
            <a:pPr algn="r" rtl="1">
              <a:buClr>
                <a:srgbClr val="FF0000"/>
              </a:buClr>
            </a:pPr>
            <a:endParaRPr lang="fa-IR" sz="3200" dirty="0">
              <a:cs typeface="B Nazanin" panose="00000400000000000000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sz="3200" dirty="0" smtClean="0">
                <a:cs typeface="B Nazanin" panose="00000400000000000000" pitchFamily="2" charset="-78"/>
              </a:rPr>
              <a:t>جلوگیری ازتست های تشخیصی و درمان های اضافه</a:t>
            </a:r>
          </a:p>
          <a:p>
            <a:pPr algn="r" rtl="1">
              <a:buClr>
                <a:srgbClr val="FF0000"/>
              </a:buClr>
            </a:pPr>
            <a:endParaRPr lang="fa-IR" sz="3200" dirty="0" smtClean="0">
              <a:cs typeface="B Nazanin" panose="00000400000000000000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sz="3200" dirty="0" smtClean="0">
                <a:cs typeface="B Nazanin" panose="00000400000000000000" pitchFamily="2" charset="-78"/>
              </a:rPr>
              <a:t>اطمینان بخشی به بیمار و حمایتهای روانی در بیمارانی که آمپوتاسیون شدند </a:t>
            </a:r>
            <a:endParaRPr lang="en-US" sz="3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24021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PMH</a:t>
            </a:r>
            <a:endParaRPr lang="en-US" sz="800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Clr>
                <a:srgbClr val="FF0000"/>
              </a:buClr>
            </a:pPr>
            <a:r>
              <a:rPr lang="fa-IR" dirty="0" smtClean="0">
                <a:cs typeface="B Nazanin" panose="00000400000000000000" pitchFamily="2" charset="-78"/>
              </a:rPr>
              <a:t>سابقه دیابت از 15 سال قبل 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Nazanin" panose="00000400000000000000" pitchFamily="2" charset="-78"/>
              </a:rPr>
              <a:t>فشار خون از 8 سال پیش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Nazanin" panose="00000400000000000000" pitchFamily="2" charset="-78"/>
              </a:rPr>
              <a:t>سابقه مشکلات قلبی ، عروقی ، کلیوی را ذکر نمی کردند 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Nazanin" panose="00000400000000000000" pitchFamily="2" charset="-78"/>
              </a:rPr>
              <a:t>مصرف سیگار نداشتند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Nazanin" panose="00000400000000000000" pitchFamily="2" charset="-78"/>
              </a:rPr>
              <a:t>سابقه ای از زخم پای دیابتی در گذشته را نمی دادند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Nazanin" panose="00000400000000000000" pitchFamily="2" charset="-78"/>
              </a:rPr>
              <a:t>سابقه ای از رتینوپاتی دیابتی ذکر نکردند چون در واقع اصلا مراجعه به چشم پزشک نداشتند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26282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DH</a:t>
            </a:r>
            <a:endParaRPr lang="en-US" sz="800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56597"/>
            <a:ext cx="10515600" cy="3720366"/>
          </a:xfrm>
        </p:spPr>
        <p:txBody>
          <a:bodyPr>
            <a:normAutofit lnSpcReduction="10000"/>
          </a:bodyPr>
          <a:lstStyle/>
          <a:p>
            <a:pPr algn="r" rtl="1">
              <a:buClr>
                <a:srgbClr val="FF0000"/>
              </a:buClr>
            </a:pPr>
            <a:r>
              <a:rPr lang="fa-IR" sz="4000" dirty="0" smtClean="0">
                <a:cs typeface="B Nazanin" panose="00000400000000000000" pitchFamily="2" charset="-78"/>
              </a:rPr>
              <a:t>انسولین لانتوس و نئورپید</a:t>
            </a:r>
          </a:p>
          <a:p>
            <a:pPr algn="r" rtl="1">
              <a:buClr>
                <a:srgbClr val="FF0000"/>
              </a:buClr>
            </a:pPr>
            <a:r>
              <a:rPr lang="fa-IR" sz="4000" dirty="0" smtClean="0">
                <a:cs typeface="B Nazanin" panose="00000400000000000000" pitchFamily="2" charset="-78"/>
              </a:rPr>
              <a:t>متفورمین</a:t>
            </a:r>
          </a:p>
          <a:p>
            <a:pPr algn="r" rtl="1">
              <a:buClr>
                <a:srgbClr val="FF0000"/>
              </a:buClr>
            </a:pPr>
            <a:r>
              <a:rPr lang="fa-IR" sz="4000" dirty="0" smtClean="0">
                <a:cs typeface="B Nazanin" panose="00000400000000000000" pitchFamily="2" charset="-78"/>
              </a:rPr>
              <a:t>گلورنتا</a:t>
            </a:r>
          </a:p>
          <a:p>
            <a:pPr algn="r" rtl="1">
              <a:buClr>
                <a:srgbClr val="FF0000"/>
              </a:buClr>
            </a:pPr>
            <a:r>
              <a:rPr lang="fa-IR" sz="4000" dirty="0" smtClean="0">
                <a:cs typeface="B Nazanin" panose="00000400000000000000" pitchFamily="2" charset="-78"/>
              </a:rPr>
              <a:t>لوزارتان 25</a:t>
            </a:r>
          </a:p>
          <a:p>
            <a:pPr algn="r" rtl="1">
              <a:buClr>
                <a:srgbClr val="FF0000"/>
              </a:buClr>
            </a:pPr>
            <a:r>
              <a:rPr lang="fa-IR" sz="4000" dirty="0" smtClean="0">
                <a:cs typeface="B Nazanin" panose="00000400000000000000" pitchFamily="2" charset="-78"/>
              </a:rPr>
              <a:t>آتوراستاتین 20</a:t>
            </a:r>
          </a:p>
          <a:p>
            <a:pPr algn="r" rtl="1">
              <a:buClr>
                <a:srgbClr val="FF0000"/>
              </a:buClr>
            </a:pPr>
            <a:r>
              <a:rPr lang="fa-IR" sz="4000" dirty="0" smtClean="0">
                <a:cs typeface="B Nazanin" panose="00000400000000000000" pitchFamily="2" charset="-78"/>
              </a:rPr>
              <a:t>آسپرین</a:t>
            </a:r>
            <a:endParaRPr lang="en-US" sz="4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85632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P</a:t>
            </a:r>
            <a:r>
              <a:rPr lang="fa-IR" sz="60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/</a:t>
            </a:r>
            <a:r>
              <a:rPr lang="en-US" sz="60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E</a:t>
            </a:r>
            <a:endParaRPr lang="en-US" sz="600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VS </a:t>
            </a:r>
            <a:r>
              <a:rPr lang="en-US" sz="4400" dirty="0" smtClean="0">
                <a:solidFill>
                  <a:srgbClr val="FF0000"/>
                </a:solidFill>
              </a:rPr>
              <a:t>: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algn="ctr">
              <a:buClr>
                <a:srgbClr val="FF0000"/>
              </a:buClr>
            </a:pPr>
            <a:r>
              <a:rPr lang="en-US" sz="3600" dirty="0" smtClean="0"/>
              <a:t>BP    1</a:t>
            </a:r>
            <a:r>
              <a:rPr lang="fa-IR" sz="3600" dirty="0" smtClean="0"/>
              <a:t>4</a:t>
            </a:r>
            <a:r>
              <a:rPr lang="en-US" sz="3600" dirty="0" smtClean="0"/>
              <a:t>0/80</a:t>
            </a:r>
          </a:p>
          <a:p>
            <a:pPr algn="ctr">
              <a:buClr>
                <a:srgbClr val="FF0000"/>
              </a:buClr>
            </a:pPr>
            <a:r>
              <a:rPr lang="en-US" sz="3600" dirty="0" smtClean="0"/>
              <a:t>PR            78</a:t>
            </a:r>
          </a:p>
          <a:p>
            <a:pPr algn="ctr">
              <a:buClr>
                <a:srgbClr val="FF0000"/>
              </a:buClr>
            </a:pPr>
            <a:r>
              <a:rPr lang="en-US" sz="3600" dirty="0" smtClean="0"/>
              <a:t>RR            12</a:t>
            </a:r>
          </a:p>
          <a:p>
            <a:pPr algn="ctr">
              <a:buClr>
                <a:srgbClr val="FF0000"/>
              </a:buClr>
            </a:pPr>
            <a:r>
              <a:rPr lang="en-US" sz="3600" dirty="0" smtClean="0"/>
              <a:t>SATO2   95%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3184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P</a:t>
            </a:r>
            <a:r>
              <a:rPr lang="fa-IR" sz="66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/</a:t>
            </a:r>
            <a:r>
              <a:rPr lang="en-US" sz="66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E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r" rtl="1">
              <a:buClr>
                <a:srgbClr val="FF0000"/>
              </a:buClr>
              <a:buSzPct val="72000"/>
              <a:buFont typeface="Wingdings" panose="05000000000000000000" pitchFamily="2" charset="2"/>
              <a:buChar char="v"/>
            </a:pPr>
            <a:r>
              <a:rPr lang="fa-IR" sz="3200" dirty="0" smtClean="0">
                <a:cs typeface="B Nazanin" panose="00000400000000000000" pitchFamily="2" charset="-78"/>
              </a:rPr>
              <a:t> هوشیار و اورینته بود</a:t>
            </a:r>
          </a:p>
          <a:p>
            <a:pPr algn="r" rtl="1">
              <a:buClr>
                <a:srgbClr val="FF0000"/>
              </a:buClr>
              <a:buSzPct val="72000"/>
              <a:buFont typeface="Wingdings" panose="05000000000000000000" pitchFamily="2" charset="2"/>
              <a:buChar char="v"/>
            </a:pPr>
            <a:r>
              <a:rPr lang="en-US" sz="3200" dirty="0" smtClean="0">
                <a:cs typeface="B Nazanin" panose="00000400000000000000" pitchFamily="2" charset="-78"/>
              </a:rPr>
              <a:t>ILL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cs typeface="B Nazanin" panose="00000400000000000000" pitchFamily="2" charset="-78"/>
              </a:rPr>
              <a:t> و  </a:t>
            </a:r>
            <a:r>
              <a:rPr lang="en-US" sz="3200" dirty="0" smtClean="0">
                <a:cs typeface="B Nazanin" panose="00000400000000000000" pitchFamily="2" charset="-78"/>
              </a:rPr>
              <a:t>TOXIC</a:t>
            </a:r>
            <a:r>
              <a:rPr lang="fa-IR" sz="3200" dirty="0" smtClean="0">
                <a:cs typeface="B Nazanin" panose="00000400000000000000" pitchFamily="2" charset="-78"/>
              </a:rPr>
              <a:t> نبود</a:t>
            </a:r>
          </a:p>
          <a:p>
            <a:pPr algn="r" rtl="1">
              <a:buClr>
                <a:srgbClr val="FF0000"/>
              </a:buClr>
              <a:buSzPct val="72000"/>
              <a:buFont typeface="Wingdings" panose="05000000000000000000" pitchFamily="2" charset="2"/>
              <a:buChar char="v"/>
            </a:pPr>
            <a:r>
              <a:rPr lang="fa-IR" sz="3200" dirty="0" smtClean="0">
                <a:cs typeface="B Nazanin" panose="00000400000000000000" pitchFamily="2" charset="-78"/>
              </a:rPr>
              <a:t> سر و گردن    نرمال</a:t>
            </a:r>
          </a:p>
          <a:p>
            <a:pPr algn="r" rtl="1">
              <a:buClr>
                <a:srgbClr val="FF0000"/>
              </a:buClr>
              <a:buSzPct val="72000"/>
              <a:buFont typeface="Wingdings" panose="05000000000000000000" pitchFamily="2" charset="2"/>
              <a:buChar char="v"/>
            </a:pPr>
            <a:r>
              <a:rPr lang="fa-IR" sz="3200" dirty="0" smtClean="0">
                <a:cs typeface="B Nazanin" panose="00000400000000000000" pitchFamily="2" charset="-78"/>
              </a:rPr>
              <a:t> قلب             نرمال</a:t>
            </a:r>
          </a:p>
          <a:p>
            <a:pPr algn="r" rtl="1">
              <a:buClr>
                <a:srgbClr val="FF0000"/>
              </a:buClr>
              <a:buSzPct val="72000"/>
              <a:buFont typeface="Wingdings" panose="05000000000000000000" pitchFamily="2" charset="2"/>
              <a:buChar char="v"/>
            </a:pPr>
            <a:r>
              <a:rPr lang="fa-IR" sz="3200" dirty="0" smtClean="0">
                <a:cs typeface="B Nazanin" panose="00000400000000000000" pitchFamily="2" charset="-78"/>
              </a:rPr>
              <a:t> ریه             نرمال</a:t>
            </a:r>
          </a:p>
          <a:p>
            <a:pPr algn="r" rtl="1">
              <a:buClr>
                <a:srgbClr val="FF0000"/>
              </a:buClr>
              <a:buSzPct val="72000"/>
              <a:buFont typeface="Wingdings" panose="05000000000000000000" pitchFamily="2" charset="2"/>
              <a:buChar char="v"/>
            </a:pPr>
            <a:r>
              <a:rPr lang="fa-IR" sz="3200" dirty="0" smtClean="0">
                <a:cs typeface="B Nazanin" panose="00000400000000000000" pitchFamily="2" charset="-78"/>
              </a:rPr>
              <a:t> شکم          نرم و بدون ارگانومگالی</a:t>
            </a:r>
          </a:p>
          <a:p>
            <a:pPr algn="r" rtl="1">
              <a:buClr>
                <a:srgbClr val="FF0000"/>
              </a:buClr>
              <a:buSzPct val="72000"/>
              <a:buFont typeface="Wingdings" panose="05000000000000000000" pitchFamily="2" charset="2"/>
              <a:buChar char="v"/>
            </a:pPr>
            <a:r>
              <a:rPr lang="fa-IR" sz="3200" dirty="0" smtClean="0">
                <a:cs typeface="B Nazanin" panose="00000400000000000000" pitchFamily="2" charset="-78"/>
              </a:rPr>
              <a:t> اندام ها : نبض های</a:t>
            </a:r>
            <a:r>
              <a:rPr lang="en-US" sz="3200" dirty="0" smtClean="0">
                <a:cs typeface="B Nazanin" panose="00000400000000000000" pitchFamily="2" charset="-78"/>
              </a:rPr>
              <a:t>dorsalis </a:t>
            </a:r>
            <a:r>
              <a:rPr lang="en-US" sz="3200" dirty="0" err="1" smtClean="0">
                <a:cs typeface="B Nazanin" panose="00000400000000000000" pitchFamily="2" charset="-78"/>
              </a:rPr>
              <a:t>pedis</a:t>
            </a:r>
            <a:r>
              <a:rPr lang="en-US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cs typeface="B Nazanin" panose="00000400000000000000" pitchFamily="2" charset="-78"/>
              </a:rPr>
              <a:t> و </a:t>
            </a:r>
            <a:r>
              <a:rPr lang="en-US" sz="3200" dirty="0" err="1" smtClean="0">
                <a:cs typeface="B Nazanin" panose="00000400000000000000" pitchFamily="2" charset="-78"/>
              </a:rPr>
              <a:t>tibialis</a:t>
            </a:r>
            <a:r>
              <a:rPr lang="en-US" sz="3200" dirty="0" smtClean="0">
                <a:cs typeface="B Nazanin" panose="00000400000000000000" pitchFamily="2" charset="-78"/>
              </a:rPr>
              <a:t> posterior</a:t>
            </a:r>
            <a:r>
              <a:rPr lang="fa-IR" sz="3200" dirty="0" smtClean="0">
                <a:cs typeface="B Nazanin" panose="00000400000000000000" pitchFamily="2" charset="-78"/>
              </a:rPr>
              <a:t> نرمال بود ، قرینه بود ،</a:t>
            </a:r>
          </a:p>
          <a:p>
            <a:pPr algn="r" rtl="1">
              <a:buClr>
                <a:srgbClr val="FF0000"/>
              </a:buClr>
              <a:buSzPct val="72000"/>
              <a:buFont typeface="Wingdings" panose="05000000000000000000" pitchFamily="2" charset="2"/>
              <a:buChar char="v"/>
            </a:pPr>
            <a:r>
              <a:rPr lang="fa-IR" sz="3200" dirty="0" smtClean="0">
                <a:cs typeface="B Nazanin" panose="00000400000000000000" pitchFamily="2" charset="-78"/>
              </a:rPr>
              <a:t> رویش موها نرمال بود ،تغییر رنگ نداشت </a:t>
            </a:r>
          </a:p>
          <a:p>
            <a:pPr algn="r" rtl="1">
              <a:buClr>
                <a:srgbClr val="FF0000"/>
              </a:buClr>
              <a:buSzPct val="72000"/>
              <a:buFont typeface="Wingdings" panose="05000000000000000000" pitchFamily="2" charset="2"/>
              <a:buChar char="v"/>
            </a:pPr>
            <a:r>
              <a:rPr lang="fa-IR" sz="3200" dirty="0" smtClean="0">
                <a:cs typeface="B Nazanin" panose="00000400000000000000" pitchFamily="2" charset="-78"/>
              </a:rPr>
              <a:t>انگشت اول و دوم  پای چپ زخم نکروتیک در حد 2 سانتی متر با ترشح واضح چرکی </a:t>
            </a:r>
          </a:p>
          <a:p>
            <a:pPr algn="r" rtl="1">
              <a:buClr>
                <a:srgbClr val="FF0000"/>
              </a:buClr>
              <a:buSzPct val="72000"/>
              <a:buFont typeface="Wingdings" panose="05000000000000000000" pitchFamily="2" charset="2"/>
              <a:buChar char="v"/>
            </a:pPr>
            <a:r>
              <a:rPr lang="fa-IR" sz="3200" dirty="0" smtClean="0">
                <a:cs typeface="B Nazanin" panose="00000400000000000000" pitchFamily="2" charset="-78"/>
              </a:rPr>
              <a:t> تورم در ناحیه انگشتان پای چپ تا مچ مشهود بود .</a:t>
            </a:r>
            <a:endParaRPr lang="en-US" sz="3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895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  <a:latin typeface="Algerian" panose="04020705040A02060702" pitchFamily="82" charset="0"/>
              </a:rPr>
              <a:t>P</a:t>
            </a:r>
            <a:r>
              <a:rPr lang="fa-IR" dirty="0">
                <a:solidFill>
                  <a:srgbClr val="C00000"/>
                </a:solidFill>
                <a:latin typeface="Algerian" panose="04020705040A02060702" pitchFamily="82" charset="0"/>
              </a:rPr>
              <a:t>/</a:t>
            </a:r>
            <a:r>
              <a:rPr lang="en-US" dirty="0">
                <a:solidFill>
                  <a:srgbClr val="C00000"/>
                </a:solidFill>
                <a:latin typeface="Algerian" panose="04020705040A02060702" pitchFamily="82" charset="0"/>
              </a:rPr>
              <a:t>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70245"/>
            <a:ext cx="10515600" cy="3706718"/>
          </a:xfrm>
        </p:spPr>
        <p:txBody>
          <a:bodyPr>
            <a:normAutofit/>
          </a:bodyPr>
          <a:lstStyle/>
          <a:p>
            <a:pPr algn="r" rtl="1">
              <a:buClr>
                <a:srgbClr val="FF0000"/>
              </a:buClr>
            </a:pPr>
            <a:r>
              <a:rPr lang="fa-IR" sz="3200" dirty="0" smtClean="0">
                <a:cs typeface="B Nazanin" panose="00000400000000000000" pitchFamily="2" charset="-78"/>
              </a:rPr>
              <a:t>دمای ناحیه مبتلا کمی بیشتر از دیگر نواحی به نظر می آمد </a:t>
            </a:r>
          </a:p>
          <a:p>
            <a:pPr algn="r" rtl="1">
              <a:buClr>
                <a:srgbClr val="FF0000"/>
              </a:buClr>
            </a:pPr>
            <a:r>
              <a:rPr lang="fa-IR" sz="3200" dirty="0" smtClean="0">
                <a:cs typeface="B Nazanin" panose="00000400000000000000" pitchFamily="2" charset="-78"/>
              </a:rPr>
              <a:t>در دیگر انگشتان و قسمت های پا شواهدی دال بر وجود میخچه ویا عفونت قارچی دیده نشد</a:t>
            </a:r>
          </a:p>
          <a:p>
            <a:pPr algn="r" rtl="1">
              <a:buClr>
                <a:srgbClr val="FF0000"/>
              </a:buClr>
            </a:pPr>
            <a:r>
              <a:rPr lang="fa-IR" sz="3200" dirty="0" smtClean="0">
                <a:cs typeface="B Nazanin" panose="00000400000000000000" pitchFamily="2" charset="-78"/>
              </a:rPr>
              <a:t>تست منوفیلامنت 10 گرم و تست دیاپازون انجام نشد</a:t>
            </a:r>
          </a:p>
          <a:p>
            <a:pPr algn="r" rtl="1">
              <a:buClr>
                <a:srgbClr val="FF0000"/>
              </a:buClr>
            </a:pPr>
            <a:r>
              <a:rPr lang="fa-IR" sz="3200" dirty="0" smtClean="0">
                <a:cs typeface="B Nazanin" panose="00000400000000000000" pitchFamily="2" charset="-78"/>
              </a:rPr>
              <a:t>تست </a:t>
            </a:r>
            <a:r>
              <a:rPr lang="en-US" sz="3200" dirty="0" smtClean="0">
                <a:cs typeface="B Nazanin" panose="00000400000000000000" pitchFamily="2" charset="-78"/>
              </a:rPr>
              <a:t>light touch test </a:t>
            </a:r>
            <a:r>
              <a:rPr lang="fa-IR" sz="3200" dirty="0" smtClean="0">
                <a:cs typeface="B Nazanin" panose="00000400000000000000" pitchFamily="2" charset="-78"/>
              </a:rPr>
              <a:t> در دو طرف مختل بود </a:t>
            </a:r>
          </a:p>
          <a:p>
            <a:pPr algn="r" rtl="1">
              <a:buClr>
                <a:srgbClr val="FF0000"/>
              </a:buClr>
            </a:pPr>
            <a:r>
              <a:rPr lang="fa-IR" sz="3200" dirty="0" smtClean="0">
                <a:cs typeface="B Nazanin" panose="00000400000000000000" pitchFamily="2" charset="-78"/>
              </a:rPr>
              <a:t>حس لامسه دو طرف نیز مختل بود</a:t>
            </a:r>
            <a:endParaRPr lang="en-US" sz="3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99562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2087</TotalTime>
  <Words>1318</Words>
  <Application>Microsoft Office PowerPoint</Application>
  <PresentationFormat>Widescreen</PresentationFormat>
  <Paragraphs>213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Algerian</vt:lpstr>
      <vt:lpstr>Arial</vt:lpstr>
      <vt:lpstr>Arial Rounded MT Bold</vt:lpstr>
      <vt:lpstr>B Nazanin</vt:lpstr>
      <vt:lpstr>Calibri</vt:lpstr>
      <vt:lpstr>Calibri Light</vt:lpstr>
      <vt:lpstr>Times New Roman</vt:lpstr>
      <vt:lpstr>Wingdings</vt:lpstr>
      <vt:lpstr>Office Theme</vt:lpstr>
      <vt:lpstr>PowerPoint Presentation</vt:lpstr>
      <vt:lpstr>Management of diabetic foot ulcers </vt:lpstr>
      <vt:lpstr>مدیریت پزشک خانواده در برخورد با زخم پای دیابتی</vt:lpstr>
      <vt:lpstr>HISTORY</vt:lpstr>
      <vt:lpstr>PMH</vt:lpstr>
      <vt:lpstr>DH</vt:lpstr>
      <vt:lpstr>P/E</vt:lpstr>
      <vt:lpstr>P/E</vt:lpstr>
      <vt:lpstr>P/E</vt:lpstr>
      <vt:lpstr>PowerPoint Presentation</vt:lpstr>
      <vt:lpstr>LAB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RISK FACTORS </vt:lpstr>
      <vt:lpstr>Grade</vt:lpstr>
      <vt:lpstr>Grade</vt:lpstr>
      <vt:lpstr>Grade</vt:lpstr>
      <vt:lpstr>Grade</vt:lpstr>
      <vt:lpstr>PowerPoint Presentation</vt:lpstr>
      <vt:lpstr>PowerPoint Presentation</vt:lpstr>
      <vt:lpstr>PowerPoint Presentation</vt:lpstr>
      <vt:lpstr>PowerPoint Presentation</vt:lpstr>
      <vt:lpstr>Follow-up care and ulcer prevention </vt:lpstr>
      <vt:lpstr>Categories of risk</vt:lpstr>
      <vt:lpstr>PowerPoint Presentation</vt:lpstr>
      <vt:lpstr>Refer patients</vt:lpstr>
      <vt:lpstr>Advise</vt:lpstr>
      <vt:lpstr>Advise</vt:lpstr>
      <vt:lpstr>Risk factors for ulcers or amputations </vt:lpstr>
      <vt:lpstr>PowerPoint Presentation</vt:lpstr>
      <vt:lpstr>PowerPoint Presentation</vt:lpstr>
      <vt:lpstr>Treatment</vt:lpstr>
      <vt:lpstr>Treatment</vt:lpstr>
      <vt:lpstr>Treatment</vt:lpstr>
      <vt:lpstr>Treatment</vt:lpstr>
      <vt:lpstr>اقدامات بعد از آمپوتاسیون </vt:lpstr>
      <vt:lpstr>اقدامات بعد از آمپوتاسیون </vt:lpstr>
      <vt:lpstr>Primordial prevention</vt:lpstr>
      <vt:lpstr>Primary prevention</vt:lpstr>
      <vt:lpstr>Secondary prevention</vt:lpstr>
      <vt:lpstr>Tertiary prevention</vt:lpstr>
      <vt:lpstr>Quaternary prevention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diabetic foot ulcers</dc:title>
  <dc:creator>B. N</dc:creator>
  <cp:lastModifiedBy>modiriat01</cp:lastModifiedBy>
  <cp:revision>89</cp:revision>
  <dcterms:created xsi:type="dcterms:W3CDTF">2022-02-28T06:39:00Z</dcterms:created>
  <dcterms:modified xsi:type="dcterms:W3CDTF">2022-03-05T05:27:32Z</dcterms:modified>
</cp:coreProperties>
</file>